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18"/>
  </p:notesMasterIdLst>
  <p:handoutMasterIdLst>
    <p:handoutMasterId r:id="rId19"/>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snapToObjects="1">
      <p:cViewPr varScale="1">
        <p:scale>
          <a:sx n="107" d="100"/>
          <a:sy n="107" d="100"/>
        </p:scale>
        <p:origin x="754" y="77"/>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4/22/2020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‹nr.›</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4/22/2020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‹nr.›</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BF6F"/>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a:t>Add the title of your presentation here</a:t>
            </a:r>
          </a:p>
        </p:txBody>
      </p:sp>
      <p:sp>
        <p:nvSpPr>
          <p:cNvPr id="11" name="Subtitle 1"/>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sp>
        <p:nvSpPr>
          <p:cNvPr id="3" name="Text Placeholder 2"/>
          <p:cNvSpPr>
            <a:spLocks noGrp="1"/>
          </p:cNvSpPr>
          <p:nvPr>
            <p:ph type="body" sz="quarter" idx="12"/>
          </p:nvPr>
        </p:nvSpPr>
        <p:spPr>
          <a:xfrm>
            <a:off x="258728" y="3729038"/>
            <a:ext cx="2938463" cy="385762"/>
          </a:xfrm>
        </p:spPr>
        <p:txBody>
          <a:bodyPr>
            <a:normAutofit/>
          </a:bodyPr>
          <a:lstStyle>
            <a:lvl1pPr>
              <a:defRPr sz="1200">
                <a:solidFill>
                  <a:schemeClr val="bg1"/>
                </a:solidFill>
              </a:defRPr>
            </a:lvl1pPr>
          </a:lstStyle>
          <a:p>
            <a:pPr lvl="0"/>
            <a:r>
              <a:rPr lang="en-US" dirty="0"/>
              <a:t>Click to 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‹nr.›</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‹nr.›</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88B48FB-E956-2048-9E74-C69E7CAA26CC}" type="slidenum">
              <a:rPr lang="en-US" smtClean="0"/>
              <a:pPr/>
              <a:t>‹nr.›</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extLst>
                    <a:ext uri="{9D8B030D-6E8A-4147-A177-3AD203B41FA5}">
                      <a16:colId xmlns:a16="http://schemas.microsoft.com/office/drawing/2014/main" val="20000"/>
                    </a:ext>
                  </a:extLst>
                </a:gridCol>
                <a:gridCol w="716414">
                  <a:extLst>
                    <a:ext uri="{9D8B030D-6E8A-4147-A177-3AD203B41FA5}">
                      <a16:colId xmlns:a16="http://schemas.microsoft.com/office/drawing/2014/main" val="20001"/>
                    </a:ext>
                  </a:extLst>
                </a:gridCol>
                <a:gridCol w="434865">
                  <a:extLst>
                    <a:ext uri="{9D8B030D-6E8A-4147-A177-3AD203B41FA5}">
                      <a16:colId xmlns:a16="http://schemas.microsoft.com/office/drawing/2014/main" val="20002"/>
                    </a:ext>
                  </a:extLst>
                </a:gridCol>
              </a:tblGrid>
              <a:tr h="312125">
                <a:tc>
                  <a:txBody>
                    <a:bodyPr/>
                    <a:lstStyle/>
                    <a:p>
                      <a:r>
                        <a:rPr lang="en-US" sz="1100" dirty="0">
                          <a:solidFill>
                            <a:schemeClr val="bg1"/>
                          </a:solidFill>
                          <a:latin typeface="Arial"/>
                          <a:cs typeface="Arial"/>
                        </a:rPr>
                        <a:t>Answer Choices</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a:solidFill>
                            <a:schemeClr val="bg1"/>
                          </a:solidFill>
                          <a:latin typeface="Arial"/>
                          <a:cs typeface="Arial"/>
                        </a:rPr>
                        <a:t>Responses</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312125">
                <a:tc>
                  <a:txBody>
                    <a:bodyPr/>
                    <a:lstStyle/>
                    <a:p>
                      <a:r>
                        <a:rPr lang="en-US" sz="1050" dirty="0">
                          <a:solidFill>
                            <a:schemeClr val="tx1"/>
                          </a:solidFill>
                          <a:latin typeface="Arial"/>
                          <a:cs typeface="Arial"/>
                        </a:rPr>
                        <a:t>Less than one year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12125">
                <a:tc>
                  <a:txBody>
                    <a:bodyPr/>
                    <a:lstStyle/>
                    <a:p>
                      <a:r>
                        <a:rPr lang="en-US" sz="1050" dirty="0">
                          <a:solidFill>
                            <a:schemeClr val="tx1"/>
                          </a:solidFill>
                          <a:latin typeface="Arial"/>
                          <a:cs typeface="Arial"/>
                        </a:rPr>
                        <a:t>1 to 3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12125">
                <a:tc>
                  <a:txBody>
                    <a:bodyPr/>
                    <a:lstStyle/>
                    <a:p>
                      <a:r>
                        <a:rPr lang="en-US" sz="1050" dirty="0">
                          <a:solidFill>
                            <a:schemeClr val="tx1"/>
                          </a:solidFill>
                          <a:latin typeface="Arial"/>
                          <a:cs typeface="Arial"/>
                        </a:rPr>
                        <a:t>3 to 5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25.00%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25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12125">
                <a:tc>
                  <a:txBody>
                    <a:bodyPr/>
                    <a:lstStyle/>
                    <a:p>
                      <a:r>
                        <a:rPr lang="en-US" sz="1050" dirty="0">
                          <a:solidFill>
                            <a:schemeClr val="tx1"/>
                          </a:solidFill>
                          <a:latin typeface="Arial"/>
                          <a:cs typeface="Arial"/>
                        </a:rPr>
                        <a:t>5 to 7 years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15.00%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15</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12125">
                <a:tc>
                  <a:txBody>
                    <a:bodyPr/>
                    <a:lstStyle/>
                    <a:p>
                      <a:r>
                        <a:rPr lang="en-US" sz="1050" dirty="0">
                          <a:solidFill>
                            <a:schemeClr val="tx1"/>
                          </a:solidFill>
                          <a:latin typeface="Arial"/>
                          <a:cs typeface="Arial"/>
                        </a:rPr>
                        <a:t>More than seven</a:t>
                      </a:r>
                      <a:r>
                        <a:rPr lang="en-US" sz="1050" baseline="0" dirty="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a:solidFill>
                            <a:schemeClr val="tx1"/>
                          </a:solidFill>
                          <a:latin typeface="Arial"/>
                          <a:cs typeface="Arial"/>
                        </a:rPr>
                        <a:t>40.00%</a:t>
                      </a: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a:solidFill>
                            <a:schemeClr val="tx1"/>
                          </a:solidFill>
                          <a:latin typeface="Arial"/>
                          <a:cs typeface="Arial"/>
                        </a:rPr>
                        <a:t>40</a:t>
                      </a: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12125">
                <a:tc>
                  <a:txBody>
                    <a:bodyPr/>
                    <a:lstStyle/>
                    <a:p>
                      <a:r>
                        <a:rPr lang="en-US" sz="1050" dirty="0">
                          <a:solidFill>
                            <a:srgbClr val="FFFFFF"/>
                          </a:solidFill>
                          <a:latin typeface="Arial"/>
                          <a:cs typeface="Arial"/>
                        </a:rPr>
                        <a:t>Total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a:solidFill>
                            <a:srgbClr val="FFFFFF"/>
                          </a:solidFill>
                          <a:latin typeface="Arial"/>
                          <a:cs typeface="Arial"/>
                        </a:rPr>
                        <a:t>100</a:t>
                      </a: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extLst>
                  <a:ext uri="{0D108BD9-81ED-4DB2-BD59-A6C34878D82A}">
                    <a16:rowId xmlns:a16="http://schemas.microsoft.com/office/drawing/2014/main" val="10006"/>
                  </a:ext>
                </a:extLst>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a:t>Click to edit Master text styles</a:t>
            </a:r>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‹nr.›</a:t>
            </a:fld>
            <a:endParaRPr lang="en-US"/>
          </a:p>
        </p:txBody>
      </p:sp>
      <p:sp>
        <p:nvSpPr>
          <p:cNvPr id="13" name="Text Placeholder 12"/>
          <p:cNvSpPr>
            <a:spLocks noGrp="1"/>
          </p:cNvSpPr>
          <p:nvPr>
            <p:ph type="body" sz="quarter" idx="13"/>
          </p:nvPr>
        </p:nvSpPr>
        <p:spPr>
          <a:xfrm>
            <a:off x="211403" y="3639393"/>
            <a:ext cx="4576388" cy="350837"/>
          </a:xfrm>
        </p:spPr>
        <p:txBody>
          <a:bodyPr/>
          <a:lstStyle>
            <a:lvl1pPr>
              <a:defRPr b="0"/>
            </a:lvl1pPr>
          </a:lstStyle>
          <a:p>
            <a:pPr lvl="0"/>
            <a:r>
              <a:rPr lang="en-US" dirty="0"/>
              <a:t>Click to edit</a:t>
            </a:r>
          </a:p>
        </p:txBody>
      </p:sp>
      <p:sp>
        <p:nvSpPr>
          <p:cNvPr id="17" name="Title 16"/>
          <p:cNvSpPr>
            <a:spLocks noGrp="1"/>
          </p:cNvSpPr>
          <p:nvPr>
            <p:ph type="title"/>
          </p:nvPr>
        </p:nvSpPr>
        <p:spPr>
          <a:xfrm>
            <a:off x="204788" y="2334751"/>
            <a:ext cx="8229600" cy="857250"/>
          </a:xfrm>
        </p:spPr>
        <p:txBody>
          <a:bodyPr/>
          <a:lstStyle/>
          <a:p>
            <a:r>
              <a:rPr lang="en-US" dirty="0"/>
              <a:t>Click to edit Master title style</a:t>
            </a:r>
          </a:p>
        </p:txBody>
      </p:sp>
      <p:sp>
        <p:nvSpPr>
          <p:cNvPr id="16" name="Text Placeholder 5"/>
          <p:cNvSpPr>
            <a:spLocks noGrp="1"/>
          </p:cNvSpPr>
          <p:nvPr>
            <p:ph type="body" sz="quarter" idx="17" hasCustomPrompt="1"/>
          </p:nvPr>
        </p:nvSpPr>
        <p:spPr>
          <a:xfrm>
            <a:off x="204788" y="3032255"/>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a:t>
            </a:r>
          </a:p>
        </p:txBody>
      </p:sp>
      <p:sp>
        <p:nvSpPr>
          <p:cNvPr id="7" name="Text Placeholder 12"/>
          <p:cNvSpPr>
            <a:spLocks noGrp="1"/>
          </p:cNvSpPr>
          <p:nvPr>
            <p:ph type="body" sz="quarter" idx="18"/>
          </p:nvPr>
        </p:nvSpPr>
        <p:spPr>
          <a:xfrm>
            <a:off x="211403" y="4047840"/>
            <a:ext cx="4576388" cy="350837"/>
          </a:xfrm>
        </p:spPr>
        <p:txBody>
          <a:bodyPr/>
          <a:lstStyle>
            <a:lvl1pPr>
              <a:defRPr b="0"/>
            </a:lvl1pPr>
          </a:lstStyle>
          <a:p>
            <a:pPr lvl="0"/>
            <a:r>
              <a:rPr lang="en-US" dirty="0"/>
              <a:t>Click to edit</a:t>
            </a:r>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April 22, 2020</a:t>
            </a:fld>
            <a:endParaRPr lang="en-US"/>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‹nr.›</a:t>
            </a:fld>
            <a:endParaRPr lang="en-US"/>
          </a:p>
        </p:txBody>
      </p:sp>
    </p:spTree>
    <p:extLst>
      <p:ext uri="{BB962C8B-B14F-4D97-AF65-F5344CB8AC3E}">
        <p14:creationId xmlns:p14="http://schemas.microsoft.com/office/powerpoint/2010/main" val="628116044"/>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‹nr.›</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userDrawn="1"/>
        </p:nvSpPr>
        <p:spPr>
          <a:xfrm>
            <a:off x="-56474"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026" y="4835992"/>
            <a:ext cx="1213734" cy="295620"/>
          </a:xfrm>
          <a:prstGeom prst="rect">
            <a:avLst/>
          </a:prstGeom>
        </p:spPr>
      </p:pic>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‹nr.›</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a:t>Click to edit Master title style</a:t>
            </a:r>
          </a:p>
        </p:txBody>
      </p:sp>
      <p:sp>
        <p:nvSpPr>
          <p:cNvPr id="9" name="Subtitle 1"/>
          <p:cNvSpPr txBox="1">
            <a:spLocks/>
          </p:cNvSpPr>
          <p:nvPr userDrawn="1"/>
        </p:nvSpPr>
        <p:spPr>
          <a:xfrm>
            <a:off x="-56474" y="4886487"/>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026" y="4841684"/>
            <a:ext cx="1213734" cy="295620"/>
          </a:xfrm>
          <a:prstGeom prst="rect">
            <a:avLst/>
          </a:prstGeom>
        </p:spPr>
      </p:pic>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belgiandermatology.be/fr/consultation-guidance-in-times-of-corona" TargetMode="External"/><Relationship Id="rId7" Type="http://schemas.openxmlformats.org/officeDocument/2006/relationships/hyperlink" Target="https://www.eadv.org/covid-19" TargetMode="External"/><Relationship Id="rId2" Type="http://schemas.openxmlformats.org/officeDocument/2006/relationships/hyperlink" Target="https://www.belgiandermatology.be/nl/consultation-guidance-in-times-of-corona" TargetMode="External"/><Relationship Id="rId1" Type="http://schemas.openxmlformats.org/officeDocument/2006/relationships/slideLayout" Target="../slideLayouts/slideLayout3.xml"/><Relationship Id="rId6" Type="http://schemas.openxmlformats.org/officeDocument/2006/relationships/hyperlink" Target="https://www.belgiandermatology.be/fr/announcements/position-statement-immonusuppressants" TargetMode="External"/><Relationship Id="rId5" Type="http://schemas.openxmlformats.org/officeDocument/2006/relationships/hyperlink" Target="https://www.belgiandermatology.be/nl/announcements/position-statement-immonusuppressants" TargetMode="External"/><Relationship Id="rId4" Type="http://schemas.openxmlformats.org/officeDocument/2006/relationships/hyperlink" Target="https://www.dermanet.be/nl/pro_praktische_info/coronavirus"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spindermatology.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26314" y="0"/>
            <a:ext cx="9144000" cy="5143500"/>
          </a:xfrm>
          <a:prstGeom prst="rect">
            <a:avLst/>
          </a:prstGeom>
          <a:solidFill>
            <a:srgbClr val="FFFF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2" name="Text Placeholder 1"/>
          <p:cNvSpPr>
            <a:spLocks noGrp="1"/>
          </p:cNvSpPr>
          <p:nvPr>
            <p:ph type="body" sz="quarter" idx="11"/>
          </p:nvPr>
        </p:nvSpPr>
        <p:spPr>
          <a:xfrm>
            <a:off x="256494" y="2494609"/>
            <a:ext cx="6137728" cy="1234730"/>
          </a:xfrm>
        </p:spPr>
        <p:txBody>
          <a:bodyPr>
            <a:normAutofit fontScale="92500"/>
          </a:bodyPr>
          <a:lstStyle/>
          <a:p>
            <a:r>
              <a:rPr dirty="0">
                <a:solidFill>
                  <a:srgbClr val="FF0000"/>
                </a:solidFill>
              </a:rPr>
              <a:t>Membership Needs in Corona Times</a:t>
            </a:r>
            <a:r>
              <a:rPr lang="nl-BE" dirty="0">
                <a:solidFill>
                  <a:srgbClr val="FF0000"/>
                </a:solidFill>
              </a:rPr>
              <a:t> – </a:t>
            </a:r>
            <a:r>
              <a:rPr lang="nl-BE" dirty="0" err="1">
                <a:solidFill>
                  <a:srgbClr val="FF0000"/>
                </a:solidFill>
              </a:rPr>
              <a:t>Results</a:t>
            </a:r>
            <a:r>
              <a:rPr lang="nl-BE" dirty="0">
                <a:solidFill>
                  <a:srgbClr val="FF0000"/>
                </a:solidFill>
              </a:rPr>
              <a:t> Survey</a:t>
            </a:r>
            <a:endParaRPr dirty="0">
              <a:solidFill>
                <a:srgbClr val="FF0000"/>
              </a:solidFill>
            </a:endParaRPr>
          </a:p>
        </p:txBody>
      </p:sp>
      <p:sp>
        <p:nvSpPr>
          <p:cNvPr id="3" name="Text Placeholder 2"/>
          <p:cNvSpPr>
            <a:spLocks noGrp="1"/>
          </p:cNvSpPr>
          <p:nvPr>
            <p:ph type="body" sz="quarter" idx="12"/>
          </p:nvPr>
        </p:nvSpPr>
        <p:spPr>
          <a:xfrm>
            <a:off x="258728" y="3729038"/>
            <a:ext cx="4339586" cy="385762"/>
          </a:xfrm>
        </p:spPr>
        <p:txBody>
          <a:bodyPr>
            <a:normAutofit/>
          </a:bodyPr>
          <a:lstStyle/>
          <a:p>
            <a:r>
              <a:rPr lang="nl-BE" dirty="0" err="1">
                <a:solidFill>
                  <a:schemeClr val="tx1"/>
                </a:solidFill>
                <a:latin typeface="+mj-lt"/>
              </a:rPr>
              <a:t>Thursday</a:t>
            </a:r>
            <a:r>
              <a:rPr lang="nl-BE" dirty="0">
                <a:solidFill>
                  <a:schemeClr val="tx1"/>
                </a:solidFill>
                <a:latin typeface="+mj-lt"/>
              </a:rPr>
              <a:t> April 16, 2020</a:t>
            </a:r>
          </a:p>
          <a:p>
            <a:endParaRPr lang="nl-BE" dirty="0"/>
          </a:p>
          <a:p>
            <a:endParaRPr lang="nl-BE" dirty="0"/>
          </a:p>
          <a:p>
            <a:endParaRPr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0936" y="331429"/>
            <a:ext cx="3810196" cy="199400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529017"/>
            <a:ext cx="8229600" cy="391272"/>
          </a:xfrm>
        </p:spPr>
        <p:txBody>
          <a:bodyPr>
            <a:normAutofit fontScale="90000"/>
          </a:bodyPr>
          <a:lstStyle/>
          <a:p>
            <a:r>
              <a:rPr dirty="0"/>
              <a:t>V4: Hoe </a:t>
            </a:r>
            <a:r>
              <a:rPr dirty="0" err="1"/>
              <a:t>eenvoudig</a:t>
            </a:r>
            <a:r>
              <a:rPr dirty="0"/>
              <a:t> of </a:t>
            </a:r>
            <a:r>
              <a:rPr dirty="0" err="1"/>
              <a:t>moeilijk</a:t>
            </a:r>
            <a:r>
              <a:rPr dirty="0"/>
              <a:t> was het om </a:t>
            </a:r>
            <a:r>
              <a:rPr dirty="0" err="1"/>
              <a:t>uw</a:t>
            </a:r>
            <a:r>
              <a:rPr dirty="0"/>
              <a:t> </a:t>
            </a:r>
            <a:r>
              <a:rPr dirty="0" err="1"/>
              <a:t>organisatie</a:t>
            </a:r>
            <a:r>
              <a:rPr dirty="0"/>
              <a:t> </a:t>
            </a:r>
            <a:r>
              <a:rPr dirty="0" err="1"/>
              <a:t>te</a:t>
            </a:r>
            <a:r>
              <a:rPr dirty="0"/>
              <a:t> </a:t>
            </a:r>
            <a:r>
              <a:rPr dirty="0" err="1"/>
              <a:t>wijzigen</a:t>
            </a:r>
            <a:r>
              <a:rPr dirty="0"/>
              <a:t> conform de Corona </a:t>
            </a:r>
            <a:r>
              <a:rPr dirty="0" err="1"/>
              <a:t>maatregelen</a:t>
            </a:r>
            <a:r>
              <a:rPr dirty="0"/>
              <a:t> ? </a:t>
            </a:r>
            <a:r>
              <a:rPr dirty="0" err="1"/>
              <a:t>Était-il</a:t>
            </a:r>
            <a:r>
              <a:rPr dirty="0"/>
              <a:t> facile </a:t>
            </a:r>
            <a:r>
              <a:rPr dirty="0" err="1"/>
              <a:t>ou</a:t>
            </a:r>
            <a:r>
              <a:rPr dirty="0"/>
              <a:t> </a:t>
            </a:r>
            <a:r>
              <a:rPr dirty="0" err="1"/>
              <a:t>difficile</a:t>
            </a:r>
            <a:r>
              <a:rPr dirty="0"/>
              <a:t> </a:t>
            </a:r>
            <a:r>
              <a:rPr dirty="0" err="1"/>
              <a:t>d’adapter</a:t>
            </a:r>
            <a:r>
              <a:rPr dirty="0"/>
              <a:t> </a:t>
            </a:r>
            <a:r>
              <a:rPr dirty="0" err="1"/>
              <a:t>votre</a:t>
            </a:r>
            <a:r>
              <a:rPr dirty="0"/>
              <a:t> </a:t>
            </a:r>
            <a:r>
              <a:rPr dirty="0" err="1"/>
              <a:t>organisation</a:t>
            </a:r>
            <a:r>
              <a:rPr dirty="0"/>
              <a:t> aux </a:t>
            </a:r>
            <a:r>
              <a:rPr dirty="0" err="1"/>
              <a:t>mesures</a:t>
            </a:r>
            <a:r>
              <a:rPr dirty="0"/>
              <a:t> </a:t>
            </a:r>
            <a:r>
              <a:rPr dirty="0" err="1"/>
              <a:t>prises</a:t>
            </a:r>
            <a:r>
              <a:rPr dirty="0"/>
              <a:t> </a:t>
            </a:r>
            <a:r>
              <a:rPr dirty="0" err="1"/>
              <a:t>contre</a:t>
            </a:r>
            <a:r>
              <a:rPr dirty="0"/>
              <a:t> le coronavirus ?</a:t>
            </a:r>
          </a:p>
        </p:txBody>
      </p:sp>
      <p:sp>
        <p:nvSpPr>
          <p:cNvPr id="3" name="Content Placeholder 2"/>
          <p:cNvSpPr>
            <a:spLocks noGrp="1"/>
          </p:cNvSpPr>
          <p:nvPr>
            <p:ph idx="1"/>
          </p:nvPr>
        </p:nvSpPr>
        <p:spPr>
          <a:xfrm>
            <a:off x="115136" y="1052413"/>
            <a:ext cx="5332506" cy="249144"/>
          </a:xfrm>
        </p:spPr>
        <p:txBody>
          <a:bodyPr/>
          <a:lstStyle/>
          <a:p>
            <a:r>
              <a:rPr dirty="0" err="1"/>
              <a:t>Beantwoord</a:t>
            </a:r>
            <a:r>
              <a:rPr dirty="0"/>
              <a:t>: 236    </a:t>
            </a:r>
            <a:r>
              <a:rPr dirty="0" err="1"/>
              <a:t>Overgeslagen</a:t>
            </a:r>
            <a:r>
              <a:rPr dirty="0"/>
              <a:t>: 0</a:t>
            </a:r>
          </a:p>
        </p:txBody>
      </p:sp>
      <p:pic>
        <p:nvPicPr>
          <p:cNvPr id="4" name="Picture 3" descr="table4392638250.png"/>
          <p:cNvPicPr>
            <a:picLocks noChangeAspect="1"/>
          </p:cNvPicPr>
          <p:nvPr/>
        </p:nvPicPr>
        <p:blipFill>
          <a:blip r:embed="rId2"/>
          <a:stretch>
            <a:fillRect/>
          </a:stretch>
        </p:blipFill>
        <p:spPr>
          <a:xfrm>
            <a:off x="1049658" y="1498491"/>
            <a:ext cx="5388428" cy="185964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V5: Mijn praktijk is naar aanleiding van de Corona crisis/ Suite à la crise du coronavirus, mon cabinet médical</a:t>
            </a:r>
          </a:p>
        </p:txBody>
      </p:sp>
      <p:sp>
        <p:nvSpPr>
          <p:cNvPr id="3" name="Content Placeholder 2"/>
          <p:cNvSpPr>
            <a:spLocks noGrp="1"/>
          </p:cNvSpPr>
          <p:nvPr>
            <p:ph idx="1"/>
          </p:nvPr>
        </p:nvSpPr>
        <p:spPr/>
        <p:txBody>
          <a:bodyPr/>
          <a:lstStyle/>
          <a:p>
            <a:r>
              <a:t>Beantwoord: 236    Overgeslagen: 0</a:t>
            </a:r>
          </a:p>
        </p:txBody>
      </p:sp>
      <p:pic>
        <p:nvPicPr>
          <p:cNvPr id="4" name="Picture 3" descr="chart4392655520.png"/>
          <p:cNvPicPr>
            <a:picLocks noChangeAspect="1"/>
          </p:cNvPicPr>
          <p:nvPr/>
        </p:nvPicPr>
        <p:blipFill>
          <a:blip r:embed="rId2"/>
          <a:stretch>
            <a:fillRect/>
          </a:stretch>
        </p:blipFill>
        <p:spPr>
          <a:xfrm>
            <a:off x="1049658" y="1498491"/>
            <a:ext cx="5388428" cy="290285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V5: Mijn praktijk is naar aanleiding van de Corona crisis/ Suite à la crise du coronavirus, mon cabinet médical</a:t>
            </a:r>
          </a:p>
        </p:txBody>
      </p:sp>
      <p:sp>
        <p:nvSpPr>
          <p:cNvPr id="3" name="Content Placeholder 2"/>
          <p:cNvSpPr>
            <a:spLocks noGrp="1"/>
          </p:cNvSpPr>
          <p:nvPr>
            <p:ph idx="1"/>
          </p:nvPr>
        </p:nvSpPr>
        <p:spPr/>
        <p:txBody>
          <a:bodyPr/>
          <a:lstStyle/>
          <a:p>
            <a:r>
              <a:t>Beantwoord: 236    Overgeslagen: 0</a:t>
            </a:r>
          </a:p>
        </p:txBody>
      </p:sp>
      <p:pic>
        <p:nvPicPr>
          <p:cNvPr id="4" name="Picture 3" descr="table4392655520.png"/>
          <p:cNvPicPr>
            <a:picLocks noChangeAspect="1"/>
          </p:cNvPicPr>
          <p:nvPr/>
        </p:nvPicPr>
        <p:blipFill>
          <a:blip r:embed="rId2"/>
          <a:stretch>
            <a:fillRect/>
          </a:stretch>
        </p:blipFill>
        <p:spPr>
          <a:xfrm>
            <a:off x="1049658" y="1498491"/>
            <a:ext cx="5388428" cy="2159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err="1"/>
              <a:t>Frequently</a:t>
            </a:r>
            <a:r>
              <a:rPr lang="nl-BE" dirty="0"/>
              <a:t> </a:t>
            </a:r>
            <a:r>
              <a:rPr lang="nl-BE" dirty="0" err="1"/>
              <a:t>Asked</a:t>
            </a:r>
            <a:r>
              <a:rPr lang="nl-BE" dirty="0"/>
              <a:t> </a:t>
            </a:r>
            <a:r>
              <a:rPr lang="nl-BE" dirty="0" err="1"/>
              <a:t>Questions</a:t>
            </a:r>
            <a:r>
              <a:rPr lang="nl-BE" dirty="0"/>
              <a:t> : </a:t>
            </a:r>
            <a:r>
              <a:rPr lang="nl-BE" dirty="0" err="1">
                <a:solidFill>
                  <a:srgbClr val="FF0000"/>
                </a:solidFill>
              </a:rPr>
              <a:t>will</a:t>
            </a:r>
            <a:r>
              <a:rPr lang="nl-BE" dirty="0">
                <a:solidFill>
                  <a:srgbClr val="FF0000"/>
                </a:solidFill>
              </a:rPr>
              <a:t> follow </a:t>
            </a:r>
            <a:r>
              <a:rPr lang="nl-BE" dirty="0" err="1">
                <a:solidFill>
                  <a:srgbClr val="FF0000"/>
                </a:solidFill>
              </a:rPr>
              <a:t>soon</a:t>
            </a:r>
            <a:r>
              <a:rPr lang="nl-BE" dirty="0">
                <a:solidFill>
                  <a:srgbClr val="FF0000"/>
                </a:solidFill>
              </a:rPr>
              <a:t> </a:t>
            </a:r>
            <a:r>
              <a:rPr lang="nl-BE" dirty="0"/>
              <a:t>on the website</a:t>
            </a:r>
          </a:p>
        </p:txBody>
      </p:sp>
      <p:sp>
        <p:nvSpPr>
          <p:cNvPr id="3" name="Tijdelijke aanduiding voor tekst 2"/>
          <p:cNvSpPr>
            <a:spLocks noGrp="1"/>
          </p:cNvSpPr>
          <p:nvPr>
            <p:ph type="body" sz="quarter" idx="13"/>
          </p:nvPr>
        </p:nvSpPr>
        <p:spPr>
          <a:xfrm>
            <a:off x="175093" y="1039664"/>
            <a:ext cx="7238783" cy="3295513"/>
          </a:xfrm>
        </p:spPr>
        <p:txBody>
          <a:bodyPr>
            <a:normAutofit/>
          </a:bodyPr>
          <a:lstStyle/>
          <a:p>
            <a:r>
              <a:rPr lang="nl-BE" sz="1200" dirty="0" err="1"/>
              <a:t>Some</a:t>
            </a:r>
            <a:r>
              <a:rPr lang="nl-BE" sz="1200" dirty="0"/>
              <a:t> </a:t>
            </a:r>
            <a:r>
              <a:rPr lang="nl-BE" sz="1200" dirty="0" err="1"/>
              <a:t>answers</a:t>
            </a:r>
            <a:r>
              <a:rPr lang="nl-BE" sz="1200" dirty="0"/>
              <a:t> are </a:t>
            </a:r>
            <a:r>
              <a:rPr lang="nl-BE" sz="1200" dirty="0" err="1"/>
              <a:t>already</a:t>
            </a:r>
            <a:r>
              <a:rPr lang="nl-BE" sz="1200" dirty="0"/>
              <a:t> present :</a:t>
            </a:r>
          </a:p>
          <a:p>
            <a:endParaRPr lang="nl-BE" sz="1200" dirty="0"/>
          </a:p>
          <a:p>
            <a:r>
              <a:rPr lang="nl-BE" sz="1200" dirty="0"/>
              <a:t>See </a:t>
            </a:r>
            <a:r>
              <a:rPr lang="nl-BE" sz="1200" dirty="0">
                <a:hlinkClick r:id="rId2"/>
              </a:rPr>
              <a:t>https://www.belgiandermatology.be/nl/consultation-guidance-in-times-of-corona</a:t>
            </a:r>
            <a:r>
              <a:rPr lang="nl-BE" sz="1200" dirty="0"/>
              <a:t> (Dutch)</a:t>
            </a:r>
          </a:p>
          <a:p>
            <a:r>
              <a:rPr lang="nl-BE" sz="1200" dirty="0"/>
              <a:t>See </a:t>
            </a:r>
            <a:r>
              <a:rPr lang="nl-BE" sz="1200" dirty="0">
                <a:hlinkClick r:id="rId3"/>
              </a:rPr>
              <a:t>https://www.belgiandermatology.be/fr/consultation-guidance-in-times-of-corona</a:t>
            </a:r>
            <a:r>
              <a:rPr lang="nl-BE" sz="1200" dirty="0"/>
              <a:t> (French)</a:t>
            </a:r>
          </a:p>
          <a:p>
            <a:endParaRPr lang="nl-BE" sz="1200" dirty="0"/>
          </a:p>
          <a:p>
            <a:r>
              <a:rPr lang="nl-BE" sz="1200" dirty="0"/>
              <a:t>See </a:t>
            </a:r>
            <a:r>
              <a:rPr lang="nl-BE" sz="1200" dirty="0">
                <a:hlinkClick r:id="rId4"/>
              </a:rPr>
              <a:t>https://www.dermanet.be/nl/pro_praktische_info/coronavirus</a:t>
            </a:r>
            <a:endParaRPr lang="nl-BE" sz="1200" dirty="0"/>
          </a:p>
          <a:p>
            <a:endParaRPr lang="nl-BE" sz="1200" dirty="0"/>
          </a:p>
          <a:p>
            <a:r>
              <a:rPr lang="nl-BE" sz="1200" dirty="0"/>
              <a:t>See </a:t>
            </a:r>
            <a:r>
              <a:rPr lang="nl-BE" sz="1200" dirty="0">
                <a:hlinkClick r:id="rId5"/>
              </a:rPr>
              <a:t>https://www.belgiandermatology.be/nl/announcements/position-statement-immonusuppressants</a:t>
            </a:r>
            <a:r>
              <a:rPr lang="nl-BE" sz="1200" dirty="0"/>
              <a:t> (Dutch)</a:t>
            </a:r>
          </a:p>
          <a:p>
            <a:r>
              <a:rPr lang="nl-BE" sz="1200" dirty="0"/>
              <a:t>See </a:t>
            </a:r>
            <a:r>
              <a:rPr lang="nl-BE" sz="1200" dirty="0">
                <a:hlinkClick r:id="rId6"/>
              </a:rPr>
              <a:t>https://www.belgiandermatology.be/fr/announcements/position-statement-immonusuppressants</a:t>
            </a:r>
            <a:r>
              <a:rPr lang="nl-BE" sz="1200" dirty="0"/>
              <a:t> (French)</a:t>
            </a:r>
          </a:p>
          <a:p>
            <a:endParaRPr lang="nl-BE" sz="1200" dirty="0"/>
          </a:p>
          <a:p>
            <a:r>
              <a:rPr lang="nl-BE" sz="1200" dirty="0" err="1"/>
              <a:t>Other</a:t>
            </a:r>
            <a:r>
              <a:rPr lang="nl-BE" sz="1200" dirty="0"/>
              <a:t> </a:t>
            </a:r>
            <a:r>
              <a:rPr lang="nl-BE" sz="1200" dirty="0" err="1"/>
              <a:t>interesting</a:t>
            </a:r>
            <a:r>
              <a:rPr lang="nl-BE" sz="1200" dirty="0"/>
              <a:t> link :</a:t>
            </a:r>
          </a:p>
          <a:p>
            <a:endParaRPr lang="nl-BE" sz="1200" dirty="0"/>
          </a:p>
          <a:p>
            <a:r>
              <a:rPr lang="nl-BE" sz="1200" dirty="0">
                <a:hlinkClick r:id="rId7"/>
              </a:rPr>
              <a:t>https://www.eadv.org/covid-19</a:t>
            </a:r>
            <a:endParaRPr lang="nl-BE" sz="1200" dirty="0"/>
          </a:p>
        </p:txBody>
      </p:sp>
    </p:spTree>
    <p:extLst>
      <p:ext uri="{BB962C8B-B14F-4D97-AF65-F5344CB8AC3E}">
        <p14:creationId xmlns:p14="http://schemas.microsoft.com/office/powerpoint/2010/main" val="574964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888" y="517577"/>
            <a:ext cx="8229600" cy="391272"/>
          </a:xfrm>
        </p:spPr>
        <p:txBody>
          <a:bodyPr>
            <a:normAutofit fontScale="90000"/>
          </a:bodyPr>
          <a:lstStyle/>
          <a:p>
            <a:r>
              <a:rPr lang="nl-BE" dirty="0" err="1"/>
              <a:t>Additional</a:t>
            </a:r>
            <a:r>
              <a:rPr lang="nl-BE" dirty="0"/>
              <a:t> statement on the </a:t>
            </a:r>
            <a:r>
              <a:rPr lang="nl-BE" dirty="0" err="1"/>
              <a:t>use</a:t>
            </a:r>
            <a:r>
              <a:rPr lang="nl-BE" dirty="0"/>
              <a:t> of </a:t>
            </a:r>
            <a:r>
              <a:rPr lang="nl-BE" dirty="0" err="1"/>
              <a:t>immunosuppressants</a:t>
            </a:r>
            <a:r>
              <a:rPr lang="nl-BE" dirty="0"/>
              <a:t> </a:t>
            </a:r>
            <a:r>
              <a:rPr lang="nl-BE" dirty="0" err="1"/>
              <a:t>from</a:t>
            </a:r>
            <a:r>
              <a:rPr lang="nl-BE" dirty="0"/>
              <a:t> the “Skin </a:t>
            </a:r>
            <a:r>
              <a:rPr lang="nl-BE" dirty="0" err="1"/>
              <a:t>Inflammation</a:t>
            </a:r>
            <a:r>
              <a:rPr lang="nl-BE" dirty="0"/>
              <a:t> </a:t>
            </a:r>
            <a:r>
              <a:rPr lang="nl-BE" dirty="0" err="1"/>
              <a:t>and</a:t>
            </a:r>
            <a:r>
              <a:rPr lang="nl-BE" dirty="0"/>
              <a:t> Psoriasis International Network” (</a:t>
            </a:r>
            <a:r>
              <a:rPr lang="nl-BE" dirty="0">
                <a:hlinkClick r:id="rId2"/>
              </a:rPr>
              <a:t>https://www.spindermatology.org/</a:t>
            </a:r>
            <a:r>
              <a:rPr lang="nl-BE" dirty="0"/>
              <a:t>)</a:t>
            </a:r>
          </a:p>
        </p:txBody>
      </p:sp>
      <p:sp>
        <p:nvSpPr>
          <p:cNvPr id="3" name="Tijdelijke aanduiding voor tekst 2"/>
          <p:cNvSpPr>
            <a:spLocks noGrp="1"/>
          </p:cNvSpPr>
          <p:nvPr>
            <p:ph type="body" sz="quarter" idx="13"/>
          </p:nvPr>
        </p:nvSpPr>
        <p:spPr>
          <a:xfrm>
            <a:off x="115888" y="960722"/>
            <a:ext cx="8811024" cy="3933619"/>
          </a:xfrm>
        </p:spPr>
        <p:txBody>
          <a:bodyPr/>
          <a:lstStyle/>
          <a:p>
            <a:r>
              <a:rPr lang="en-US" dirty="0"/>
              <a:t>“</a:t>
            </a:r>
            <a:r>
              <a:rPr lang="en-US" b="1" dirty="0"/>
              <a:t>The available data on past and present outbreaks of Coronavirus infections (SARS, MERS, COVID-19) suggest that immunosuppressed patients are not at increased risk for severe manifestations and complications of COVID-19 compared to the general population.</a:t>
            </a:r>
            <a:endParaRPr lang="nl-BE" dirty="0"/>
          </a:p>
          <a:p>
            <a:r>
              <a:rPr lang="en-US" b="1" dirty="0"/>
              <a:t>Immunosuppressive and </a:t>
            </a:r>
            <a:r>
              <a:rPr lang="en-US" b="1" dirty="0" err="1"/>
              <a:t>immunomodulatory</a:t>
            </a:r>
            <a:r>
              <a:rPr lang="en-US" b="1" dirty="0"/>
              <a:t> drugs (human interleukin-1 receptor antagonist and anti-interleukin-6) may potentially control the “cytokine storm” associated with a poorer outcome in these patients. </a:t>
            </a:r>
            <a:endParaRPr lang="nl-BE" dirty="0"/>
          </a:p>
          <a:p>
            <a:r>
              <a:rPr lang="it-CH" b="1" dirty="0"/>
              <a:t> </a:t>
            </a:r>
            <a:endParaRPr lang="nl-BE" dirty="0"/>
          </a:p>
          <a:p>
            <a:r>
              <a:rPr lang="en-US" b="1" dirty="0"/>
              <a:t>Thus, patients with cutaneous immune-mediated diseases (including psoriasis, atopic dermatitis, and </a:t>
            </a:r>
            <a:r>
              <a:rPr lang="en-US" b="1" dirty="0" err="1"/>
              <a:t>hidradenitis</a:t>
            </a:r>
            <a:r>
              <a:rPr lang="en-US" b="1" dirty="0"/>
              <a:t> </a:t>
            </a:r>
            <a:r>
              <a:rPr lang="en-US" b="1" dirty="0" err="1"/>
              <a:t>suppurativa</a:t>
            </a:r>
            <a:r>
              <a:rPr lang="en-US" b="1" dirty="0"/>
              <a:t>) can in general (and subject to individual consideration with the prescriber) continue their treatment even during the COVID-19 outbreak. This would  prevent disease flares that can contribute to increasing patient burden, disability, poor quality of life, and healthcare usage.</a:t>
            </a:r>
            <a:endParaRPr lang="nl-BE" dirty="0"/>
          </a:p>
          <a:p>
            <a:r>
              <a:rPr lang="en-US" b="1" dirty="0"/>
              <a:t> </a:t>
            </a:r>
            <a:endParaRPr lang="nl-BE" dirty="0"/>
          </a:p>
          <a:p>
            <a:r>
              <a:rPr lang="en-US" b="1" dirty="0"/>
              <a:t>It is generally recommended to withhold immunosuppressive (e.g. methotrexate, cyclosporine) or biologic treatment in patients with active COVID-19 infection. Starting these treatments in the event of active infections is contraindicated.</a:t>
            </a:r>
            <a:endParaRPr lang="nl-BE" dirty="0"/>
          </a:p>
          <a:p>
            <a:r>
              <a:rPr lang="en-US" b="1" dirty="0"/>
              <a:t>If patients develop symptoms consistent with COVID-19 infection, it is advisable that such treatments are paused.  We recognize that some comorbidities associated with psoriasis, </a:t>
            </a:r>
            <a:r>
              <a:rPr lang="en-US" b="1" dirty="0" err="1"/>
              <a:t>hidradenitis</a:t>
            </a:r>
            <a:r>
              <a:rPr lang="en-US" b="1" dirty="0"/>
              <a:t> </a:t>
            </a:r>
            <a:r>
              <a:rPr lang="en-US" b="1" dirty="0" err="1"/>
              <a:t>suppurativa</a:t>
            </a:r>
            <a:r>
              <a:rPr lang="en-US" b="1" dirty="0"/>
              <a:t> and atopic dermatitis (obesity, diabetes, hypertension, cardiovascular disease, chronic lung disease, asthma) and age older than 60 worsen the prognosis of COVID-19 infection.</a:t>
            </a:r>
            <a:endParaRPr lang="nl-BE" dirty="0"/>
          </a:p>
          <a:p>
            <a:r>
              <a:rPr lang="en-US" b="1" dirty="0"/>
              <a:t>If patients live in areas with a high incidence of COVID-19 infection or are close contacts of confirmed cases, individual consideration should be given to temporary treatment discontinuation of some therapies considering factors such as age or comorbidities. </a:t>
            </a:r>
            <a:endParaRPr lang="nl-BE" dirty="0"/>
          </a:p>
          <a:p>
            <a:r>
              <a:rPr lang="en-US" b="1" dirty="0"/>
              <a:t> </a:t>
            </a:r>
            <a:endParaRPr lang="nl-BE" dirty="0"/>
          </a:p>
          <a:p>
            <a:r>
              <a:rPr lang="en-US" b="1" dirty="0"/>
              <a:t>We do not currently have data regarding the impact of systemic psoriasis therapies (or therapies for atopic dermatitis and </a:t>
            </a:r>
            <a:r>
              <a:rPr lang="en-US" b="1" dirty="0" err="1"/>
              <a:t>hidradenitis</a:t>
            </a:r>
            <a:r>
              <a:rPr lang="en-US" b="1" dirty="0"/>
              <a:t> </a:t>
            </a:r>
            <a:r>
              <a:rPr lang="en-US" b="1" dirty="0" err="1"/>
              <a:t>suppurativa</a:t>
            </a:r>
            <a:r>
              <a:rPr lang="en-US" b="1" dirty="0"/>
              <a:t>) on susceptibility to or severity of COVID-19 infection. Thus, any guidance is based on previous clinical experience  and an understanding of the mechanisms of action of our therapies. We recommend that all patients with these diseases who have either suspected or confirmed COVID-19 infection are entered into the relevant registries established to address this lack of data.”</a:t>
            </a:r>
            <a:endParaRPr lang="nl-BE" dirty="0"/>
          </a:p>
          <a:p>
            <a:r>
              <a:rPr lang="en-US" dirty="0"/>
              <a:t> </a:t>
            </a:r>
            <a:endParaRPr lang="nl-BE" dirty="0"/>
          </a:p>
        </p:txBody>
      </p:sp>
    </p:spTree>
    <p:extLst>
      <p:ext uri="{BB962C8B-B14F-4D97-AF65-F5344CB8AC3E}">
        <p14:creationId xmlns:p14="http://schemas.microsoft.com/office/powerpoint/2010/main" val="3328577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11403" y="3639393"/>
            <a:ext cx="8097138" cy="350837"/>
          </a:xfrm>
        </p:spPr>
        <p:txBody>
          <a:bodyPr/>
          <a:lstStyle/>
          <a:p>
            <a:r>
              <a:rPr dirty="0" err="1"/>
              <a:t>Aanmaakdatum</a:t>
            </a:r>
            <a:r>
              <a:rPr lang="nl-BE" dirty="0"/>
              <a:t>/Date de </a:t>
            </a:r>
            <a:r>
              <a:rPr lang="nl-BE" dirty="0" err="1"/>
              <a:t>création</a:t>
            </a:r>
            <a:r>
              <a:rPr lang="nl-BE" dirty="0"/>
              <a:t> </a:t>
            </a:r>
            <a:r>
              <a:rPr dirty="0"/>
              <a:t>: </a:t>
            </a:r>
            <a:r>
              <a:rPr dirty="0" err="1"/>
              <a:t>zondag</a:t>
            </a:r>
            <a:r>
              <a:rPr dirty="0"/>
              <a:t> 22 </a:t>
            </a:r>
            <a:r>
              <a:rPr dirty="0" err="1"/>
              <a:t>maart</a:t>
            </a:r>
            <a:r>
              <a:rPr dirty="0"/>
              <a:t> 2020</a:t>
            </a:r>
            <a:r>
              <a:rPr lang="nl-BE" dirty="0"/>
              <a:t>/</a:t>
            </a:r>
            <a:r>
              <a:rPr lang="nl-BE" dirty="0" err="1"/>
              <a:t>dimanche</a:t>
            </a:r>
            <a:r>
              <a:rPr lang="nl-BE" dirty="0"/>
              <a:t> </a:t>
            </a:r>
            <a:r>
              <a:rPr lang="nl-BE" dirty="0" err="1"/>
              <a:t>le</a:t>
            </a:r>
            <a:r>
              <a:rPr lang="nl-BE" dirty="0"/>
              <a:t> 22 mars 2020</a:t>
            </a:r>
            <a:endParaRPr dirty="0"/>
          </a:p>
        </p:txBody>
      </p:sp>
      <p:sp>
        <p:nvSpPr>
          <p:cNvPr id="3" name="Title 2"/>
          <p:cNvSpPr>
            <a:spLocks noGrp="1"/>
          </p:cNvSpPr>
          <p:nvPr>
            <p:ph type="title"/>
          </p:nvPr>
        </p:nvSpPr>
        <p:spPr/>
        <p:txBody>
          <a:bodyPr/>
          <a:lstStyle/>
          <a:p>
            <a:r>
              <a:rPr lang="nl-BE" dirty="0"/>
              <a:t>N = </a:t>
            </a:r>
            <a:r>
              <a:rPr dirty="0"/>
              <a:t>236</a:t>
            </a:r>
          </a:p>
        </p:txBody>
      </p:sp>
      <p:sp>
        <p:nvSpPr>
          <p:cNvPr id="4" name="Text Placeholder 3"/>
          <p:cNvSpPr>
            <a:spLocks noGrp="1"/>
          </p:cNvSpPr>
          <p:nvPr>
            <p:ph type="body" sz="quarter" idx="17"/>
          </p:nvPr>
        </p:nvSpPr>
        <p:spPr>
          <a:xfrm>
            <a:off x="204787" y="3032255"/>
            <a:ext cx="5676317" cy="280987"/>
          </a:xfrm>
        </p:spPr>
        <p:txBody>
          <a:bodyPr/>
          <a:lstStyle/>
          <a:p>
            <a:r>
              <a:rPr dirty="0" err="1"/>
              <a:t>Totale</a:t>
            </a:r>
            <a:r>
              <a:rPr dirty="0"/>
              <a:t> </a:t>
            </a:r>
            <a:r>
              <a:rPr dirty="0" err="1"/>
              <a:t>aantal</a:t>
            </a:r>
            <a:r>
              <a:rPr dirty="0"/>
              <a:t> </a:t>
            </a:r>
            <a:r>
              <a:rPr dirty="0" err="1"/>
              <a:t>reacties</a:t>
            </a:r>
            <a:r>
              <a:rPr lang="nl-BE" dirty="0"/>
              <a:t>/</a:t>
            </a:r>
            <a:r>
              <a:rPr lang="nl-BE" dirty="0" err="1"/>
              <a:t>Nombre</a:t>
            </a:r>
            <a:r>
              <a:rPr lang="nl-BE" dirty="0"/>
              <a:t> </a:t>
            </a:r>
            <a:r>
              <a:rPr lang="nl-BE" dirty="0" err="1"/>
              <a:t>total</a:t>
            </a:r>
            <a:r>
              <a:rPr lang="nl-BE" dirty="0"/>
              <a:t> de </a:t>
            </a:r>
            <a:r>
              <a:rPr lang="nl-BE" dirty="0" err="1"/>
              <a:t>réactions</a:t>
            </a:r>
            <a:r>
              <a:rPr lang="nl-BE" dirty="0"/>
              <a:t>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V1: Mijn praktijk ligt in de volgende provincie (of stad)/Mon cabinet est situé dans la province (ou ville) suivante:</a:t>
            </a:r>
          </a:p>
        </p:txBody>
      </p:sp>
      <p:sp>
        <p:nvSpPr>
          <p:cNvPr id="3" name="Content Placeholder 2"/>
          <p:cNvSpPr>
            <a:spLocks noGrp="1"/>
          </p:cNvSpPr>
          <p:nvPr>
            <p:ph idx="1"/>
          </p:nvPr>
        </p:nvSpPr>
        <p:spPr/>
        <p:txBody>
          <a:bodyPr/>
          <a:lstStyle/>
          <a:p>
            <a:r>
              <a:t>Beantwoord: 235    Overgeslagen: 1</a:t>
            </a:r>
          </a:p>
        </p:txBody>
      </p:sp>
      <p:pic>
        <p:nvPicPr>
          <p:cNvPr id="4" name="Picture 3" descr="chart4392630270.png"/>
          <p:cNvPicPr>
            <a:picLocks noChangeAspect="1"/>
          </p:cNvPicPr>
          <p:nvPr/>
        </p:nvPicPr>
        <p:blipFill>
          <a:blip r:embed="rId2"/>
          <a:stretch>
            <a:fillRect/>
          </a:stretch>
        </p:blipFill>
        <p:spPr>
          <a:xfrm>
            <a:off x="1049658" y="1498491"/>
            <a:ext cx="5388428" cy="290285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V1: Mijn praktijk ligt in de volgende provincie (of stad)/Mon cabinet est situé dans la province (ou ville) suivante:</a:t>
            </a:r>
          </a:p>
        </p:txBody>
      </p:sp>
      <p:sp>
        <p:nvSpPr>
          <p:cNvPr id="3" name="Content Placeholder 2"/>
          <p:cNvSpPr>
            <a:spLocks noGrp="1"/>
          </p:cNvSpPr>
          <p:nvPr>
            <p:ph idx="1"/>
          </p:nvPr>
        </p:nvSpPr>
        <p:spPr/>
        <p:txBody>
          <a:bodyPr/>
          <a:lstStyle/>
          <a:p>
            <a:r>
              <a:t>Beantwoord: 235    Overgeslagen: 1</a:t>
            </a:r>
          </a:p>
        </p:txBody>
      </p:sp>
      <p:pic>
        <p:nvPicPr>
          <p:cNvPr id="4" name="Picture 3" descr="table4392630270.png"/>
          <p:cNvPicPr>
            <a:picLocks noChangeAspect="1"/>
          </p:cNvPicPr>
          <p:nvPr/>
        </p:nvPicPr>
        <p:blipFill>
          <a:blip r:embed="rId2"/>
          <a:stretch>
            <a:fillRect/>
          </a:stretch>
        </p:blipFill>
        <p:spPr>
          <a:xfrm>
            <a:off x="2542959" y="985793"/>
            <a:ext cx="5388428" cy="35469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V2: Mijn leeftijd/ mon âge</a:t>
            </a:r>
          </a:p>
        </p:txBody>
      </p:sp>
      <p:sp>
        <p:nvSpPr>
          <p:cNvPr id="3" name="Content Placeholder 2"/>
          <p:cNvSpPr>
            <a:spLocks noGrp="1"/>
          </p:cNvSpPr>
          <p:nvPr>
            <p:ph idx="1"/>
          </p:nvPr>
        </p:nvSpPr>
        <p:spPr/>
        <p:txBody>
          <a:bodyPr/>
          <a:lstStyle/>
          <a:p>
            <a:r>
              <a:t>Beantwoord: 235    Overgeslagen: 1</a:t>
            </a:r>
          </a:p>
        </p:txBody>
      </p:sp>
      <p:pic>
        <p:nvPicPr>
          <p:cNvPr id="4" name="Picture 3" descr="chart4395350880.png"/>
          <p:cNvPicPr>
            <a:picLocks noChangeAspect="1"/>
          </p:cNvPicPr>
          <p:nvPr/>
        </p:nvPicPr>
        <p:blipFill>
          <a:blip r:embed="rId2"/>
          <a:stretch>
            <a:fillRect/>
          </a:stretch>
        </p:blipFill>
        <p:spPr>
          <a:xfrm>
            <a:off x="2529801" y="1064315"/>
            <a:ext cx="5388428" cy="371928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V2: Mijn leeftijd/ mon âge</a:t>
            </a:r>
          </a:p>
        </p:txBody>
      </p:sp>
      <p:sp>
        <p:nvSpPr>
          <p:cNvPr id="3" name="Content Placeholder 2"/>
          <p:cNvSpPr>
            <a:spLocks noGrp="1"/>
          </p:cNvSpPr>
          <p:nvPr>
            <p:ph idx="1"/>
          </p:nvPr>
        </p:nvSpPr>
        <p:spPr/>
        <p:txBody>
          <a:bodyPr/>
          <a:lstStyle/>
          <a:p>
            <a:r>
              <a:t>Beantwoord: 235    Overgeslagen: 1</a:t>
            </a:r>
          </a:p>
        </p:txBody>
      </p:sp>
      <p:pic>
        <p:nvPicPr>
          <p:cNvPr id="4" name="Picture 3" descr="table4395350880.png"/>
          <p:cNvPicPr>
            <a:picLocks noChangeAspect="1"/>
          </p:cNvPicPr>
          <p:nvPr/>
        </p:nvPicPr>
        <p:blipFill>
          <a:blip r:embed="rId2"/>
          <a:stretch>
            <a:fillRect/>
          </a:stretch>
        </p:blipFill>
        <p:spPr>
          <a:xfrm>
            <a:off x="1049658" y="1498491"/>
            <a:ext cx="5388428" cy="214085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V3: Ik werk in een/ Je travaille dans un</a:t>
            </a:r>
          </a:p>
        </p:txBody>
      </p:sp>
      <p:sp>
        <p:nvSpPr>
          <p:cNvPr id="3" name="Content Placeholder 2"/>
          <p:cNvSpPr>
            <a:spLocks noGrp="1"/>
          </p:cNvSpPr>
          <p:nvPr>
            <p:ph idx="1"/>
          </p:nvPr>
        </p:nvSpPr>
        <p:spPr/>
        <p:txBody>
          <a:bodyPr/>
          <a:lstStyle/>
          <a:p>
            <a:r>
              <a:t>Beantwoord: 236    Overgeslagen: 0</a:t>
            </a:r>
          </a:p>
        </p:txBody>
      </p:sp>
      <p:pic>
        <p:nvPicPr>
          <p:cNvPr id="4" name="Picture 3" descr="chart4392634200.png"/>
          <p:cNvPicPr>
            <a:picLocks noChangeAspect="1"/>
          </p:cNvPicPr>
          <p:nvPr/>
        </p:nvPicPr>
        <p:blipFill>
          <a:blip r:embed="rId2"/>
          <a:stretch>
            <a:fillRect/>
          </a:stretch>
        </p:blipFill>
        <p:spPr>
          <a:xfrm>
            <a:off x="2260087" y="985793"/>
            <a:ext cx="5388428" cy="371928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t>V3: Ik werk in een/ Je travaille dans un</a:t>
            </a:r>
          </a:p>
        </p:txBody>
      </p:sp>
      <p:sp>
        <p:nvSpPr>
          <p:cNvPr id="3" name="Content Placeholder 2"/>
          <p:cNvSpPr>
            <a:spLocks noGrp="1"/>
          </p:cNvSpPr>
          <p:nvPr>
            <p:ph idx="1"/>
          </p:nvPr>
        </p:nvSpPr>
        <p:spPr/>
        <p:txBody>
          <a:bodyPr/>
          <a:lstStyle/>
          <a:p>
            <a:r>
              <a:t>Beantwoord: 236    Overgeslagen: 0</a:t>
            </a:r>
          </a:p>
        </p:txBody>
      </p:sp>
      <p:pic>
        <p:nvPicPr>
          <p:cNvPr id="4" name="Picture 3" descr="table4392634200.png"/>
          <p:cNvPicPr>
            <a:picLocks noChangeAspect="1"/>
          </p:cNvPicPr>
          <p:nvPr/>
        </p:nvPicPr>
        <p:blipFill>
          <a:blip r:embed="rId2"/>
          <a:stretch>
            <a:fillRect/>
          </a:stretch>
        </p:blipFill>
        <p:spPr>
          <a:xfrm>
            <a:off x="1049658" y="1498491"/>
            <a:ext cx="5388428" cy="272142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36" y="526603"/>
            <a:ext cx="8229600" cy="391272"/>
          </a:xfrm>
        </p:spPr>
        <p:txBody>
          <a:bodyPr>
            <a:normAutofit fontScale="90000"/>
          </a:bodyPr>
          <a:lstStyle/>
          <a:p>
            <a:r>
              <a:t>V4: Hoe eenvoudig of moeilijk was het om uw organisatie te wijzigen conform de Corona maatregelen ? Était-il facile ou difficile d’adapter votre organisation aux mesures prises contre le coronavirus ?</a:t>
            </a:r>
          </a:p>
        </p:txBody>
      </p:sp>
      <p:sp>
        <p:nvSpPr>
          <p:cNvPr id="3" name="Content Placeholder 2"/>
          <p:cNvSpPr>
            <a:spLocks noGrp="1"/>
          </p:cNvSpPr>
          <p:nvPr>
            <p:ph idx="1"/>
          </p:nvPr>
        </p:nvSpPr>
        <p:spPr>
          <a:xfrm>
            <a:off x="115136" y="985793"/>
            <a:ext cx="5332506" cy="249144"/>
          </a:xfrm>
        </p:spPr>
        <p:txBody>
          <a:bodyPr/>
          <a:lstStyle/>
          <a:p>
            <a:r>
              <a:rPr dirty="0" err="1"/>
              <a:t>Beantwoord</a:t>
            </a:r>
            <a:r>
              <a:rPr dirty="0"/>
              <a:t>: 236    </a:t>
            </a:r>
            <a:r>
              <a:rPr dirty="0" err="1"/>
              <a:t>Overgeslagen</a:t>
            </a:r>
            <a:r>
              <a:rPr dirty="0"/>
              <a:t>: 0</a:t>
            </a:r>
          </a:p>
        </p:txBody>
      </p:sp>
      <p:pic>
        <p:nvPicPr>
          <p:cNvPr id="4" name="Picture 3" descr="chart4392638250.png"/>
          <p:cNvPicPr>
            <a:picLocks noChangeAspect="1"/>
          </p:cNvPicPr>
          <p:nvPr/>
        </p:nvPicPr>
        <p:blipFill>
          <a:blip r:embed="rId2"/>
          <a:stretch>
            <a:fillRect/>
          </a:stretch>
        </p:blipFill>
        <p:spPr>
          <a:xfrm>
            <a:off x="1049658" y="1498491"/>
            <a:ext cx="5388428" cy="3175000"/>
          </a:xfrm>
          <a:prstGeom prst="rect">
            <a:avLst/>
          </a:prstGeom>
        </p:spPr>
      </p:pic>
    </p:spTree>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314</TotalTime>
  <Words>463</Words>
  <Application>Microsoft Office PowerPoint</Application>
  <PresentationFormat>Diavoorstelling (16:9)</PresentationFormat>
  <Paragraphs>52</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14</vt:i4>
      </vt:variant>
    </vt:vector>
  </HeadingPairs>
  <TitlesOfParts>
    <vt:vector size="20" baseType="lpstr">
      <vt:lpstr>Arial</vt:lpstr>
      <vt:lpstr>Calibri</vt:lpstr>
      <vt:lpstr>Helvetica Neue</vt:lpstr>
      <vt:lpstr>SM-template-20140529</vt:lpstr>
      <vt:lpstr>Data slides</vt:lpstr>
      <vt:lpstr>Response Summary</vt:lpstr>
      <vt:lpstr>PowerPoint-presentatie</vt:lpstr>
      <vt:lpstr>N = 236</vt:lpstr>
      <vt:lpstr>V1: Mijn praktijk ligt in de volgende provincie (of stad)/Mon cabinet est situé dans la province (ou ville) suivante:</vt:lpstr>
      <vt:lpstr>V1: Mijn praktijk ligt in de volgende provincie (of stad)/Mon cabinet est situé dans la province (ou ville) suivante:</vt:lpstr>
      <vt:lpstr>V2: Mijn leeftijd/ mon âge</vt:lpstr>
      <vt:lpstr>V2: Mijn leeftijd/ mon âge</vt:lpstr>
      <vt:lpstr>V3: Ik werk in een/ Je travaille dans un</vt:lpstr>
      <vt:lpstr>V3: Ik werk in een/ Je travaille dans un</vt:lpstr>
      <vt:lpstr>V4: Hoe eenvoudig of moeilijk was het om uw organisatie te wijzigen conform de Corona maatregelen ? Était-il facile ou difficile d’adapter votre organisation aux mesures prises contre le coronavirus ?</vt:lpstr>
      <vt:lpstr>V4: Hoe eenvoudig of moeilijk was het om uw organisatie te wijzigen conform de Corona maatregelen ? Était-il facile ou difficile d’adapter votre organisation aux mesures prises contre le coronavirus ?</vt:lpstr>
      <vt:lpstr>V5: Mijn praktijk is naar aanleiding van de Corona crisis/ Suite à la crise du coronavirus, mon cabinet médical</vt:lpstr>
      <vt:lpstr>V5: Mijn praktijk is naar aanleiding van de Corona crisis/ Suite à la crise du coronavirus, mon cabinet médical</vt:lpstr>
      <vt:lpstr>Frequently Asked Questions : will follow soon on the website</vt:lpstr>
      <vt:lpstr>Additional statement on the use of immunosuppressants from the “Skin Inflammation and Psoriasis International Network” (https://www.spindermatology.org/)</vt:lpstr>
    </vt:vector>
  </TitlesOfParts>
  <Company>SurveyMonkey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Tanya Struik</cp:lastModifiedBy>
  <cp:revision>49</cp:revision>
  <dcterms:created xsi:type="dcterms:W3CDTF">2014-01-30T23:18:11Z</dcterms:created>
  <dcterms:modified xsi:type="dcterms:W3CDTF">2020-04-22T12:09:10Z</dcterms:modified>
</cp:coreProperties>
</file>